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p:scale>
          <a:sx n="37" d="100"/>
          <a:sy n="37" d="100"/>
        </p:scale>
        <p:origin x="4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3688234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399916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20978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3896583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248765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4267289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72846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164052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20702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73153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smtClean="0">
                <a:solidFill>
                  <a:srgbClr val="FFFFFF"/>
                </a:solidFill>
                <a:latin typeface="Graphik Regular" panose="020B0503030202060203" pitchFamily="34" charset="0"/>
              </a:rPr>
              <a:t>[</a:t>
            </a:r>
            <a:r>
              <a:rPr lang="en-US" sz="10533" spc="-105" smtClean="0">
                <a:solidFill>
                  <a:srgbClr val="FFFFFF"/>
                </a:solidFill>
                <a:latin typeface="Graphik Regular" panose="020B0503030202060203" pitchFamily="34" charset="0"/>
              </a:rPr>
              <a:t>Report</a:t>
            </a:r>
            <a:r>
              <a:rPr lang="en-US" sz="10533" spc="-105" smtClean="0">
                <a:solidFill>
                  <a:srgbClr val="FFFFFF"/>
                </a:solidFill>
                <a:latin typeface="Graphik Regular" panose="020B0503030202060203" pitchFamily="34" charset="0"/>
              </a:rPr>
              <a:t>]</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952500"/>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286613" y="1766966"/>
            <a:ext cx="5791200" cy="1200329"/>
          </a:xfrm>
          <a:prstGeom prst="rect">
            <a:avLst/>
          </a:prstGeom>
          <a:noFill/>
        </p:spPr>
        <p:txBody>
          <a:bodyPr wrap="square" rtlCol="0">
            <a:spAutoFit/>
          </a:bodyPr>
          <a:lstStyle/>
          <a:p>
            <a:r>
              <a:rPr lang="en-GB" sz="2400" dirty="0"/>
              <a:t>The dataset contains 17 unique content categories, reflecting the diverse range of content Social Buzz users engage with.</a:t>
            </a:r>
            <a:endParaRPr lang="en-IN" sz="2400" dirty="0"/>
          </a:p>
        </p:txBody>
      </p:sp>
      <p:sp>
        <p:nvSpPr>
          <p:cNvPr id="18" name="TextBox 17"/>
          <p:cNvSpPr txBox="1"/>
          <p:nvPr/>
        </p:nvSpPr>
        <p:spPr>
          <a:xfrm>
            <a:off x="11267563" y="4534761"/>
            <a:ext cx="5829300" cy="1569660"/>
          </a:xfrm>
          <a:prstGeom prst="rect">
            <a:avLst/>
          </a:prstGeom>
          <a:noFill/>
        </p:spPr>
        <p:txBody>
          <a:bodyPr wrap="square" rtlCol="0">
            <a:spAutoFit/>
          </a:bodyPr>
          <a:lstStyle/>
          <a:p>
            <a:r>
              <a:rPr lang="en-GB" sz="2400" dirty="0"/>
              <a:t>The top 5 categories—Travel, Science, Animals, Healthy Eating, and Cooking—have garnered the highest user engagement based on reactions.</a:t>
            </a:r>
            <a:endParaRPr lang="en-IN" sz="2400" dirty="0"/>
          </a:p>
        </p:txBody>
      </p:sp>
      <p:sp>
        <p:nvSpPr>
          <p:cNvPr id="26" name="TextBox 25"/>
          <p:cNvSpPr txBox="1"/>
          <p:nvPr/>
        </p:nvSpPr>
        <p:spPr>
          <a:xfrm>
            <a:off x="11267563" y="7319704"/>
            <a:ext cx="5810250" cy="1200329"/>
          </a:xfrm>
          <a:prstGeom prst="rect">
            <a:avLst/>
          </a:prstGeom>
          <a:noFill/>
        </p:spPr>
        <p:txBody>
          <a:bodyPr wrap="square" rtlCol="0">
            <a:spAutoFit/>
          </a:bodyPr>
          <a:lstStyle/>
          <a:p>
            <a:r>
              <a:rPr lang="en-GB" sz="2400" dirty="0"/>
              <a:t>August 2020 had the most posts, with 1,612 entries, marking a significant spike in user activity.</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p:spPr>
        <p:style>
          <a:lnRef idx="2">
            <a:schemeClr val="dk1"/>
          </a:lnRef>
          <a:fillRef idx="1">
            <a:schemeClr val="lt1"/>
          </a:fillRef>
          <a:effectRef idx="0">
            <a:schemeClr val="dk1"/>
          </a:effectRef>
          <a:fontRef idx="minor">
            <a:schemeClr val="dk1"/>
          </a:fontRef>
        </p:style>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991600" y="3314700"/>
            <a:ext cx="5128676" cy="3170099"/>
          </a:xfrm>
          <a:prstGeom prst="rect">
            <a:avLst/>
          </a:prstGeom>
          <a:noFill/>
        </p:spPr>
        <p:txBody>
          <a:bodyPr wrap="square" rtlCol="0">
            <a:spAutoFit/>
          </a:bodyPr>
          <a:lstStyle/>
          <a:p>
            <a:r>
              <a:rPr lang="en-GB" sz="2000" b="1" dirty="0" smtClean="0"/>
              <a:t>Social Buzz is fast growing technology unicorn</a:t>
            </a:r>
          </a:p>
          <a:p>
            <a:r>
              <a:rPr lang="en-GB" sz="2000" b="1" dirty="0" smtClean="0"/>
              <a:t>That need to adapt quickly to it’s global state.</a:t>
            </a:r>
          </a:p>
          <a:p>
            <a:r>
              <a:rPr lang="en-GB" sz="2000" b="1" dirty="0" smtClean="0"/>
              <a:t>Accenture has begun a 3 months POC focusing on these tasks:</a:t>
            </a:r>
          </a:p>
          <a:p>
            <a:endParaRPr lang="en-GB" sz="2000" b="1" dirty="0" smtClean="0"/>
          </a:p>
          <a:p>
            <a:pPr marL="742950" lvl="1" indent="-285750">
              <a:buFont typeface="Arial" panose="020B0604020202020204" pitchFamily="34" charset="0"/>
              <a:buChar char="•"/>
            </a:pPr>
            <a:r>
              <a:rPr lang="en-GB" sz="2000" b="1" dirty="0"/>
              <a:t>An audit of their big data </a:t>
            </a:r>
            <a:r>
              <a:rPr lang="en-GB" sz="2000" b="1" dirty="0" smtClean="0"/>
              <a:t>practice. </a:t>
            </a:r>
          </a:p>
          <a:p>
            <a:pPr marL="742950" lvl="1" indent="-285750">
              <a:buFont typeface="Arial" panose="020B0604020202020204" pitchFamily="34" charset="0"/>
              <a:buChar char="•"/>
            </a:pPr>
            <a:r>
              <a:rPr lang="en-GB" sz="2000" b="1" dirty="0"/>
              <a:t>Recommendations for a successful IPO </a:t>
            </a:r>
            <a:r>
              <a:rPr lang="en-GB" sz="2000" b="1" dirty="0" smtClean="0"/>
              <a:t>.</a:t>
            </a:r>
          </a:p>
          <a:p>
            <a:pPr marL="742950" lvl="1" indent="-285750">
              <a:buFont typeface="Arial" panose="020B0604020202020204" pitchFamily="34" charset="0"/>
              <a:buChar char="•"/>
            </a:pPr>
            <a:r>
              <a:rPr lang="en-GB" sz="2000" b="1" dirty="0"/>
              <a:t>An analysis of their content categories that highlights the top 5 categories with the largest aggregate popularity </a:t>
            </a:r>
            <a:r>
              <a:rPr lang="en-GB" sz="2000" b="1" dirty="0" smtClean="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759088" y="5143500"/>
            <a:ext cx="6613512" cy="4462760"/>
          </a:xfrm>
          <a:prstGeom prst="rect">
            <a:avLst/>
          </a:prstGeom>
          <a:noFill/>
        </p:spPr>
        <p:txBody>
          <a:bodyPr wrap="square" rtlCol="0">
            <a:spAutoFit/>
          </a:bodyPr>
          <a:lstStyle/>
          <a:p>
            <a:r>
              <a:rPr lang="en-GB" sz="3600" b="1" dirty="0" smtClean="0"/>
              <a:t>Over </a:t>
            </a:r>
            <a:r>
              <a:rPr lang="en-GB" sz="3600" b="1" u="sng" dirty="0" smtClean="0"/>
              <a:t>100000</a:t>
            </a:r>
            <a:r>
              <a:rPr lang="en-GB" sz="3600" b="1" dirty="0" smtClean="0"/>
              <a:t> posts per day</a:t>
            </a:r>
          </a:p>
          <a:p>
            <a:endParaRPr lang="en-GB" sz="3600" b="1" dirty="0"/>
          </a:p>
          <a:p>
            <a:r>
              <a:rPr lang="en-GB" sz="3600" b="1" u="sng" dirty="0" smtClean="0"/>
              <a:t>36,500,000</a:t>
            </a:r>
            <a:r>
              <a:rPr lang="en-GB" sz="3600" b="1" dirty="0" smtClean="0"/>
              <a:t> pieces of contents per year!!!</a:t>
            </a:r>
          </a:p>
          <a:p>
            <a:endParaRPr lang="en-GB" sz="2800" b="1" dirty="0"/>
          </a:p>
          <a:p>
            <a:endParaRPr lang="en-GB" sz="1600" b="1" dirty="0" smtClean="0"/>
          </a:p>
          <a:p>
            <a:r>
              <a:rPr lang="en-GB" sz="2400" b="1" dirty="0" smtClean="0"/>
              <a:t>But how to capitalize on it when there is so much ?</a:t>
            </a:r>
          </a:p>
          <a:p>
            <a:endParaRPr lang="en-GB" sz="2400" b="1" dirty="0"/>
          </a:p>
          <a:p>
            <a:r>
              <a:rPr lang="en-GB" sz="2400" b="1" u="sng" dirty="0" smtClean="0"/>
              <a:t>Analysis to find Social </a:t>
            </a:r>
            <a:r>
              <a:rPr lang="en-GB" sz="2400" b="1" u="sng" dirty="0"/>
              <a:t>Buzz’s Top </a:t>
            </a:r>
            <a:r>
              <a:rPr lang="en-GB" sz="2400" b="1" u="sng" dirty="0" smtClean="0"/>
              <a:t>5 most popular categories of content</a:t>
            </a:r>
            <a:endParaRPr lang="en-IN" sz="2400" b="1" u="s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p:cNvSpPr txBox="1"/>
          <p:nvPr/>
        </p:nvSpPr>
        <p:spPr>
          <a:xfrm>
            <a:off x="14293092" y="1635344"/>
            <a:ext cx="3276600" cy="1261884"/>
          </a:xfrm>
          <a:prstGeom prst="rect">
            <a:avLst/>
          </a:prstGeom>
          <a:noFill/>
        </p:spPr>
        <p:txBody>
          <a:bodyPr wrap="square" rtlCol="0">
            <a:spAutoFit/>
          </a:bodyPr>
          <a:lstStyle/>
          <a:p>
            <a:r>
              <a:rPr lang="en-GB" sz="3800" b="1" dirty="0" smtClean="0"/>
              <a:t>My self</a:t>
            </a:r>
          </a:p>
          <a:p>
            <a:r>
              <a:rPr lang="en-GB" sz="3800" dirty="0" smtClean="0"/>
              <a:t>Data</a:t>
            </a:r>
            <a:r>
              <a:rPr lang="en-GB" sz="3800" b="1" dirty="0" smtClean="0"/>
              <a:t> </a:t>
            </a:r>
            <a:r>
              <a:rPr lang="en-GB" sz="3800" dirty="0" smtClean="0"/>
              <a:t>Analyst</a:t>
            </a:r>
            <a:endParaRPr lang="en-IN" sz="3800" dirty="0"/>
          </a:p>
        </p:txBody>
      </p:sp>
      <p:sp>
        <p:nvSpPr>
          <p:cNvPr id="34" name="TextBox 33"/>
          <p:cNvSpPr txBox="1"/>
          <p:nvPr/>
        </p:nvSpPr>
        <p:spPr>
          <a:xfrm>
            <a:off x="14293092" y="4633573"/>
            <a:ext cx="3690108" cy="1261884"/>
          </a:xfrm>
          <a:prstGeom prst="rect">
            <a:avLst/>
          </a:prstGeom>
          <a:noFill/>
        </p:spPr>
        <p:txBody>
          <a:bodyPr wrap="square" rtlCol="0">
            <a:spAutoFit/>
          </a:bodyPr>
          <a:lstStyle/>
          <a:p>
            <a:r>
              <a:rPr lang="en-GB" sz="3800" b="1" dirty="0" smtClean="0"/>
              <a:t>Marcus</a:t>
            </a:r>
            <a:r>
              <a:rPr lang="en-GB" sz="3800" dirty="0" smtClean="0"/>
              <a:t> </a:t>
            </a:r>
            <a:r>
              <a:rPr lang="en-GB" sz="3800" b="1" dirty="0" smtClean="0"/>
              <a:t>Rompton</a:t>
            </a:r>
          </a:p>
          <a:p>
            <a:r>
              <a:rPr lang="en-GB" sz="3800" dirty="0" smtClean="0"/>
              <a:t>Senior Principle</a:t>
            </a:r>
            <a:endParaRPr lang="en-IN" sz="3800" dirty="0"/>
          </a:p>
        </p:txBody>
      </p:sp>
      <p:sp>
        <p:nvSpPr>
          <p:cNvPr id="35" name="TextBox 34"/>
          <p:cNvSpPr txBox="1"/>
          <p:nvPr/>
        </p:nvSpPr>
        <p:spPr>
          <a:xfrm>
            <a:off x="14293092" y="7114583"/>
            <a:ext cx="3419403" cy="1800493"/>
          </a:xfrm>
          <a:prstGeom prst="rect">
            <a:avLst/>
          </a:prstGeom>
          <a:noFill/>
        </p:spPr>
        <p:txBody>
          <a:bodyPr wrap="square" rtlCol="0">
            <a:spAutoFit/>
          </a:bodyPr>
          <a:lstStyle/>
          <a:p>
            <a:r>
              <a:rPr lang="en-GB" sz="3700" b="1" dirty="0" smtClean="0"/>
              <a:t>Andrew</a:t>
            </a:r>
            <a:r>
              <a:rPr lang="en-GB" sz="3700" dirty="0" smtClean="0"/>
              <a:t> </a:t>
            </a:r>
            <a:r>
              <a:rPr lang="en-GB" sz="3700" b="1" dirty="0" smtClean="0"/>
              <a:t>Fleming</a:t>
            </a:r>
          </a:p>
          <a:p>
            <a:r>
              <a:rPr lang="en-GB" sz="3700" dirty="0" smtClean="0"/>
              <a:t>Chief Technical Architect</a:t>
            </a:r>
            <a:endParaRPr lang="en-IN" sz="3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013857" y="1523758"/>
            <a:ext cx="3256473" cy="523220"/>
          </a:xfrm>
          <a:prstGeom prst="rect">
            <a:avLst/>
          </a:prstGeom>
          <a:noFill/>
        </p:spPr>
        <p:txBody>
          <a:bodyPr wrap="square" rtlCol="0">
            <a:spAutoFit/>
          </a:bodyPr>
          <a:lstStyle/>
          <a:p>
            <a:r>
              <a:rPr lang="en-GB" sz="2800" b="1" dirty="0" smtClean="0">
                <a:solidFill>
                  <a:schemeClr val="bg1"/>
                </a:solidFill>
              </a:rPr>
              <a:t>Data Understanding</a:t>
            </a:r>
            <a:endParaRPr lang="en-IN" sz="2800" b="1" dirty="0">
              <a:solidFill>
                <a:schemeClr val="bg1"/>
              </a:solidFill>
            </a:endParaRPr>
          </a:p>
        </p:txBody>
      </p:sp>
      <p:sp>
        <p:nvSpPr>
          <p:cNvPr id="40" name="TextBox 39"/>
          <p:cNvSpPr txBox="1"/>
          <p:nvPr/>
        </p:nvSpPr>
        <p:spPr>
          <a:xfrm>
            <a:off x="6033359" y="3191339"/>
            <a:ext cx="2480458" cy="523220"/>
          </a:xfrm>
          <a:prstGeom prst="rect">
            <a:avLst/>
          </a:prstGeom>
          <a:noFill/>
        </p:spPr>
        <p:txBody>
          <a:bodyPr wrap="square" rtlCol="0">
            <a:spAutoFit/>
          </a:bodyPr>
          <a:lstStyle/>
          <a:p>
            <a:r>
              <a:rPr lang="en-GB" sz="2800" b="1" dirty="0" smtClean="0">
                <a:solidFill>
                  <a:schemeClr val="bg1"/>
                </a:solidFill>
              </a:rPr>
              <a:t>Data Cleaning</a:t>
            </a:r>
            <a:endParaRPr lang="en-IN" sz="2800" b="1" dirty="0">
              <a:solidFill>
                <a:schemeClr val="bg1"/>
              </a:solidFill>
            </a:endParaRPr>
          </a:p>
        </p:txBody>
      </p:sp>
      <p:sp>
        <p:nvSpPr>
          <p:cNvPr id="41" name="TextBox 40"/>
          <p:cNvSpPr txBox="1"/>
          <p:nvPr/>
        </p:nvSpPr>
        <p:spPr>
          <a:xfrm>
            <a:off x="7738123" y="4762613"/>
            <a:ext cx="2596245" cy="523220"/>
          </a:xfrm>
          <a:prstGeom prst="rect">
            <a:avLst/>
          </a:prstGeom>
          <a:noFill/>
        </p:spPr>
        <p:txBody>
          <a:bodyPr wrap="square" rtlCol="0">
            <a:spAutoFit/>
          </a:bodyPr>
          <a:lstStyle/>
          <a:p>
            <a:r>
              <a:rPr lang="en-GB" sz="2800" b="1" dirty="0" smtClean="0">
                <a:solidFill>
                  <a:schemeClr val="bg1"/>
                </a:solidFill>
              </a:rPr>
              <a:t>Data Modelling</a:t>
            </a:r>
            <a:endParaRPr lang="en-IN" sz="2800" b="1" dirty="0">
              <a:solidFill>
                <a:schemeClr val="bg1"/>
              </a:solidFill>
            </a:endParaRPr>
          </a:p>
        </p:txBody>
      </p:sp>
      <p:sp>
        <p:nvSpPr>
          <p:cNvPr id="42" name="TextBox 41"/>
          <p:cNvSpPr txBox="1"/>
          <p:nvPr/>
        </p:nvSpPr>
        <p:spPr>
          <a:xfrm>
            <a:off x="9553767" y="6431148"/>
            <a:ext cx="2590800" cy="523220"/>
          </a:xfrm>
          <a:prstGeom prst="rect">
            <a:avLst/>
          </a:prstGeom>
          <a:noFill/>
        </p:spPr>
        <p:txBody>
          <a:bodyPr wrap="square" rtlCol="0">
            <a:spAutoFit/>
          </a:bodyPr>
          <a:lstStyle/>
          <a:p>
            <a:r>
              <a:rPr lang="en-GB" sz="2800" b="1" dirty="0" smtClean="0">
                <a:solidFill>
                  <a:schemeClr val="bg1"/>
                </a:solidFill>
              </a:rPr>
              <a:t>Data Analysis</a:t>
            </a:r>
            <a:endParaRPr lang="en-IN" sz="2800" b="1" dirty="0">
              <a:solidFill>
                <a:schemeClr val="bg1"/>
              </a:solidFill>
            </a:endParaRPr>
          </a:p>
        </p:txBody>
      </p:sp>
      <p:sp>
        <p:nvSpPr>
          <p:cNvPr id="43" name="TextBox 42"/>
          <p:cNvSpPr txBox="1"/>
          <p:nvPr/>
        </p:nvSpPr>
        <p:spPr>
          <a:xfrm>
            <a:off x="11386399" y="8037333"/>
            <a:ext cx="2655086" cy="523220"/>
          </a:xfrm>
          <a:prstGeom prst="rect">
            <a:avLst/>
          </a:prstGeom>
          <a:noFill/>
        </p:spPr>
        <p:txBody>
          <a:bodyPr wrap="none" rtlCol="0">
            <a:spAutoFit/>
          </a:bodyPr>
          <a:lstStyle/>
          <a:p>
            <a:r>
              <a:rPr lang="en-GB" sz="2800" b="1" dirty="0" smtClean="0">
                <a:solidFill>
                  <a:schemeClr val="bg1"/>
                </a:solidFill>
              </a:rPr>
              <a:t>Uncover Insights</a:t>
            </a:r>
            <a:endParaRPr lang="en-IN" sz="28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pic>
        <p:nvPicPr>
          <p:cNvPr id="14" name="Picture 13"/>
          <p:cNvPicPr>
            <a:picLocks noChangeAspect="1"/>
          </p:cNvPicPr>
          <p:nvPr/>
        </p:nvPicPr>
        <p:blipFill>
          <a:blip r:embed="rId7"/>
          <a:stretch>
            <a:fillRect/>
          </a:stretch>
        </p:blipFill>
        <p:spPr>
          <a:xfrm>
            <a:off x="11156903" y="2387101"/>
            <a:ext cx="5562600" cy="3225966"/>
          </a:xfrm>
          <a:prstGeom prst="rect">
            <a:avLst/>
          </a:prstGeom>
        </p:spPr>
      </p:pic>
      <p:pic>
        <p:nvPicPr>
          <p:cNvPr id="15" name="Picture 14"/>
          <p:cNvPicPr>
            <a:picLocks noChangeAspect="1"/>
          </p:cNvPicPr>
          <p:nvPr/>
        </p:nvPicPr>
        <p:blipFill>
          <a:blip r:embed="rId8"/>
          <a:stretch>
            <a:fillRect/>
          </a:stretch>
        </p:blipFill>
        <p:spPr>
          <a:xfrm>
            <a:off x="6443598" y="2905212"/>
            <a:ext cx="4629388" cy="2521080"/>
          </a:xfrm>
          <a:prstGeom prst="rect">
            <a:avLst/>
          </a:prstGeom>
        </p:spPr>
      </p:pic>
      <p:pic>
        <p:nvPicPr>
          <p:cNvPr id="16" name="Picture 15"/>
          <p:cNvPicPr>
            <a:picLocks noChangeAspect="1"/>
          </p:cNvPicPr>
          <p:nvPr/>
        </p:nvPicPr>
        <p:blipFill>
          <a:blip r:embed="rId9"/>
          <a:stretch>
            <a:fillRect/>
          </a:stretch>
        </p:blipFill>
        <p:spPr>
          <a:xfrm>
            <a:off x="637597" y="2749390"/>
            <a:ext cx="6200349" cy="2883048"/>
          </a:xfrm>
          <a:prstGeom prst="rect">
            <a:avLst/>
          </a:prstGeom>
        </p:spPr>
      </p:pic>
      <p:sp>
        <p:nvSpPr>
          <p:cNvPr id="17" name="TextBox 16"/>
          <p:cNvSpPr txBox="1"/>
          <p:nvPr/>
        </p:nvSpPr>
        <p:spPr>
          <a:xfrm>
            <a:off x="2686015" y="5864756"/>
            <a:ext cx="2660978" cy="615553"/>
          </a:xfrm>
          <a:prstGeom prst="rect">
            <a:avLst/>
          </a:prstGeom>
          <a:noFill/>
        </p:spPr>
        <p:txBody>
          <a:bodyPr wrap="square" rtlCol="0">
            <a:spAutoFit/>
          </a:bodyPr>
          <a:lstStyle/>
          <a:p>
            <a:r>
              <a:rPr lang="en-GB" sz="3400" b="1" dirty="0" smtClean="0"/>
              <a:t>Categories</a:t>
            </a:r>
            <a:endParaRPr lang="en-IN" sz="3400" b="1" dirty="0"/>
          </a:p>
        </p:txBody>
      </p:sp>
      <p:sp>
        <p:nvSpPr>
          <p:cNvPr id="19" name="TextBox 18"/>
          <p:cNvSpPr txBox="1"/>
          <p:nvPr/>
        </p:nvSpPr>
        <p:spPr>
          <a:xfrm>
            <a:off x="7538902" y="5724099"/>
            <a:ext cx="3106094" cy="615553"/>
          </a:xfrm>
          <a:prstGeom prst="rect">
            <a:avLst/>
          </a:prstGeom>
          <a:noFill/>
        </p:spPr>
        <p:txBody>
          <a:bodyPr wrap="square" rtlCol="0">
            <a:spAutoFit/>
          </a:bodyPr>
          <a:lstStyle/>
          <a:p>
            <a:r>
              <a:rPr lang="en-GB" sz="3400" b="1" dirty="0" smtClean="0"/>
              <a:t>Top</a:t>
            </a:r>
            <a:r>
              <a:rPr lang="en-GB" dirty="0" smtClean="0"/>
              <a:t> </a:t>
            </a:r>
            <a:r>
              <a:rPr lang="en-GB" sz="3400" b="1" dirty="0" smtClean="0"/>
              <a:t>Categories</a:t>
            </a:r>
            <a:endParaRPr lang="en-IN" sz="3400" b="1" dirty="0"/>
          </a:p>
        </p:txBody>
      </p:sp>
      <p:sp>
        <p:nvSpPr>
          <p:cNvPr id="20" name="TextBox 19"/>
          <p:cNvSpPr txBox="1"/>
          <p:nvPr/>
        </p:nvSpPr>
        <p:spPr>
          <a:xfrm>
            <a:off x="12192000" y="5743687"/>
            <a:ext cx="4322258" cy="635625"/>
          </a:xfrm>
          <a:prstGeom prst="rect">
            <a:avLst/>
          </a:prstGeom>
          <a:noFill/>
        </p:spPr>
        <p:txBody>
          <a:bodyPr wrap="square" rtlCol="0">
            <a:spAutoFit/>
          </a:bodyPr>
          <a:lstStyle/>
          <a:p>
            <a:r>
              <a:rPr lang="en-GB" sz="3400" b="1" dirty="0" smtClean="0"/>
              <a:t>No.of Posts Per Month</a:t>
            </a:r>
            <a:endParaRPr lang="en-IN" sz="3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p:cNvSpPr txBox="1"/>
          <p:nvPr/>
        </p:nvSpPr>
        <p:spPr>
          <a:xfrm>
            <a:off x="3054432" y="1506113"/>
            <a:ext cx="12018241" cy="8125301"/>
          </a:xfrm>
          <a:prstGeom prst="rect">
            <a:avLst/>
          </a:prstGeom>
          <a:noFill/>
        </p:spPr>
        <p:txBody>
          <a:bodyPr wrap="square" rtlCol="0">
            <a:spAutoFit/>
          </a:bodyPr>
          <a:lstStyle/>
          <a:p>
            <a:r>
              <a:rPr lang="en-GB" sz="4000" b="1" dirty="0"/>
              <a:t>How many unique categories are there</a:t>
            </a:r>
            <a:r>
              <a:rPr lang="en-GB" sz="4000" b="1" dirty="0" smtClean="0"/>
              <a:t>?</a:t>
            </a:r>
          </a:p>
          <a:p>
            <a:endParaRPr lang="en-GB" b="1" dirty="0" smtClean="0"/>
          </a:p>
          <a:p>
            <a:pPr marL="285750" indent="-285750">
              <a:buFont typeface="Arial" panose="020B0604020202020204" pitchFamily="34" charset="0"/>
              <a:buChar char="•"/>
            </a:pPr>
            <a:r>
              <a:rPr lang="en-GB" sz="2800" b="1" dirty="0"/>
              <a:t>Our analysis revealed that the dataset contains 17 unique content categories. These categories encompass a diverse range of topics, showcasing the variety of content that Social Buzz users engage with. Understanding the breadth of these categories helps us pinpoint key areas where content is being generated and consumed, allowing the company to strategically focus on the categories that resonate most with their audience.</a:t>
            </a:r>
            <a:endParaRPr lang="en-GB" sz="2800" b="1" dirty="0"/>
          </a:p>
          <a:p>
            <a:endParaRPr lang="en-GB" b="1" dirty="0" smtClean="0"/>
          </a:p>
          <a:p>
            <a:r>
              <a:rPr lang="en-GB" b="1" dirty="0"/>
              <a:t/>
            </a:r>
            <a:br>
              <a:rPr lang="en-GB" b="1" dirty="0"/>
            </a:br>
            <a:r>
              <a:rPr lang="en-GB" sz="3600" b="1" dirty="0"/>
              <a:t>How many reactions are there to the most popular category</a:t>
            </a:r>
            <a:r>
              <a:rPr lang="en-GB" sz="3600" b="1" dirty="0" smtClean="0"/>
              <a:t>?</a:t>
            </a:r>
          </a:p>
          <a:p>
            <a:pPr marL="285750" indent="-285750">
              <a:buFont typeface="Arial" panose="020B0604020202020204" pitchFamily="34" charset="0"/>
              <a:buChar char="•"/>
            </a:pPr>
            <a:r>
              <a:rPr lang="en-GB" sz="2800" b="1" dirty="0"/>
              <a:t>He </a:t>
            </a:r>
            <a:r>
              <a:rPr lang="en-GB" sz="2800" b="1" dirty="0" smtClean="0"/>
              <a:t>5 </a:t>
            </a:r>
            <a:r>
              <a:rPr lang="en-GB" sz="2800" b="1" dirty="0"/>
              <a:t>most popular </a:t>
            </a:r>
            <a:r>
              <a:rPr lang="en-GB" sz="2800" b="1" dirty="0" smtClean="0"/>
              <a:t>category are Travel, Science, Animal, Healthy Eating and Coking, which </a:t>
            </a:r>
            <a:r>
              <a:rPr lang="en-GB" sz="2800" b="1" dirty="0"/>
              <a:t>will be identified based on the aggregate reaction scores, stands out as the one that has garnered the most user engagement. This category, having the highest total number of reactions, suggests a strong user preference and interaction. By examining the sentiment and type of reactions within this category, Social Buzz can capitalize on this content to boost engagement even further</a:t>
            </a:r>
            <a:r>
              <a:rPr lang="en-GB" sz="2800" b="1" dirty="0" smtClean="0"/>
              <a:t>.</a:t>
            </a:r>
          </a:p>
          <a:p>
            <a:pPr marL="285750" indent="-285750">
              <a:buFont typeface="Arial" panose="020B0604020202020204" pitchFamily="34" charset="0"/>
              <a:buChar char="•"/>
            </a:pPr>
            <a:endParaRPr lang="en-GB" sz="2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p:cNvSpPr txBox="1"/>
          <p:nvPr/>
        </p:nvSpPr>
        <p:spPr>
          <a:xfrm>
            <a:off x="3169898" y="1915518"/>
            <a:ext cx="10366183" cy="4493538"/>
          </a:xfrm>
          <a:prstGeom prst="rect">
            <a:avLst/>
          </a:prstGeom>
          <a:noFill/>
        </p:spPr>
        <p:txBody>
          <a:bodyPr wrap="square" rtlCol="0">
            <a:spAutoFit/>
          </a:bodyPr>
          <a:lstStyle/>
          <a:p>
            <a:r>
              <a:rPr lang="en-GB" sz="3600" b="1" dirty="0"/>
              <a:t>What was the month with the most posts</a:t>
            </a:r>
            <a:r>
              <a:rPr lang="en-GB" sz="3600" b="1" dirty="0" smtClean="0"/>
              <a:t>?</a:t>
            </a:r>
          </a:p>
          <a:p>
            <a:endParaRPr lang="en-GB" sz="3600" b="1" dirty="0"/>
          </a:p>
          <a:p>
            <a:r>
              <a:rPr lang="en-GB" sz="2800" b="1" dirty="0"/>
              <a:t>Our data analysis also highlights August </a:t>
            </a:r>
            <a:r>
              <a:rPr lang="en-GB" sz="2800" b="1" dirty="0" smtClean="0"/>
              <a:t>8</a:t>
            </a:r>
            <a:r>
              <a:rPr lang="en-GB" sz="2800" b="1" baseline="30000" dirty="0" smtClean="0"/>
              <a:t>th</a:t>
            </a:r>
            <a:r>
              <a:rPr lang="en-GB" sz="2800" b="1" dirty="0" smtClean="0"/>
              <a:t> August 2020 </a:t>
            </a:r>
            <a:r>
              <a:rPr lang="en-GB" sz="2800" b="1" dirty="0"/>
              <a:t>as </a:t>
            </a:r>
            <a:r>
              <a:rPr lang="en-GB" sz="2800" b="1" dirty="0" smtClean="0"/>
              <a:t>the </a:t>
            </a:r>
            <a:r>
              <a:rPr lang="en-GB" sz="2800" b="1" dirty="0"/>
              <a:t>highest volume of posts, with 1,612 total entries. This spike in activity provides valuable insights into seasonal trends and user </a:t>
            </a:r>
            <a:r>
              <a:rPr lang="en-GB" sz="2800" b="1" dirty="0" smtClean="0"/>
              <a:t>behaviour. </a:t>
            </a:r>
            <a:r>
              <a:rPr lang="en-GB" sz="2800" b="1" dirty="0"/>
              <a:t>Identifying the reasons behind this surge—whether driven by specific events or organic user engagement—can help Social Buzz strategize for future content planning and optimize user interactions during high-traffic periods. </a:t>
            </a:r>
            <a:endParaRPr lang="en-IN" sz="2800" b="1" dirty="0"/>
          </a:p>
          <a:p>
            <a:endParaRPr lang="en-IN"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394</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Clear Sans Regular Bold</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20</cp:revision>
  <dcterms:created xsi:type="dcterms:W3CDTF">2006-08-16T00:00:00Z</dcterms:created>
  <dcterms:modified xsi:type="dcterms:W3CDTF">2024-10-07T09:25:32Z</dcterms:modified>
  <dc:identifier>DAEhDyfaYKE</dc:identifier>
</cp:coreProperties>
</file>